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7" r:id="rId4"/>
    <p:sldId id="258" r:id="rId5"/>
    <p:sldId id="259"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37" d="100"/>
          <a:sy n="137" d="100"/>
        </p:scale>
        <p:origin x="200" y="3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3E274-843E-4BF3-B0F7-C5DEC045E1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5316B0-DA7C-43AF-93F6-BE23B633627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A35279A-0D2D-4796-BFC0-C2D5BC5BABE5}"/>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EDCBEE05-E676-4F9B-9983-80AFBB7823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E3AC8D-EE2F-48B0-9583-4EB723467C17}"/>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408456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B7D55-B9D5-475F-A305-AABE702FBE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4A2896-BCA7-45C8-8BF1-CFCA61C6FA9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3CCD7A-A80D-49EA-9AC2-45334BE3016E}"/>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30A019C9-B06D-4402-B6CF-E180317BB3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0FA7E7-8B0C-4496-9BE0-D773E3B9110A}"/>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919890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685DE0-71DB-4EC3-8A2A-7D87D5A77CE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0A5DE81-87EF-4DF4-8D59-54B93416BE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A08264-6AF2-4E4B-B03C-722939FDE931}"/>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B190F3D1-CD08-4F2A-9B46-50C84AB9BA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C491FD-BB0B-4751-90ED-6145A0BDA4E0}"/>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869345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93E79-B836-41C8-822D-7471E8A301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FC71B21-D620-45C1-BDA7-BBAC49AC8A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4917BF-6568-49BD-836B-C301DB05431B}"/>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B8881C37-1C7A-4648-84AE-3F051A7114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D85C51-5227-4BC5-B464-071D672A257C}"/>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129774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2202CE-B6FE-4DB8-A8D4-80DFF9E183B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D80C435-C47F-4522-A369-11967437CF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21D73-4B87-4D4A-8DDC-0B27EF091B80}"/>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DE724577-D8A7-48AF-A1C7-565B72966A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AA6E5C-D3A2-4450-9F7D-410DA956EE88}"/>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034340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437871-ACA9-4C27-9058-F51A074423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378BFE-6224-4E16-8F40-9663198468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D7D4F2A-4DB2-4971-87C3-C687558EA28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086FD24-5A77-4E51-B739-845A194C71E1}"/>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6" name="Footer Placeholder 5">
            <a:extLst>
              <a:ext uri="{FF2B5EF4-FFF2-40B4-BE49-F238E27FC236}">
                <a16:creationId xmlns:a16="http://schemas.microsoft.com/office/drawing/2014/main" id="{113BD659-A46F-4709-BBBB-24E7421A90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25CA99-95E1-4C68-863A-03E5EA053D95}"/>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54326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27295-A466-403D-A78B-F3B4C72F145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3CCCD01-74F3-407F-AAFD-A6367E3AE5B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5B7E07-9361-449D-B25B-25242F4C3E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5DCF2A-32C3-4706-80F9-10D548D3F4A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44F76A-0D08-475F-973E-1877757C02D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EDFB253-722C-4962-9DE5-934F0935870B}"/>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8" name="Footer Placeholder 7">
            <a:extLst>
              <a:ext uri="{FF2B5EF4-FFF2-40B4-BE49-F238E27FC236}">
                <a16:creationId xmlns:a16="http://schemas.microsoft.com/office/drawing/2014/main" id="{28950CA1-7F80-4D4F-97C0-D1C52818D06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49D3DE9-3127-440A-89EC-73888FDBB3AB}"/>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18132913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8886F-775F-4ED3-B0CD-313C8540EC0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C8E24F1-2AF8-4A0E-B262-431FACCBA97E}"/>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4" name="Footer Placeholder 3">
            <a:extLst>
              <a:ext uri="{FF2B5EF4-FFF2-40B4-BE49-F238E27FC236}">
                <a16:creationId xmlns:a16="http://schemas.microsoft.com/office/drawing/2014/main" id="{EA0A88C2-E786-4C6F-8353-5A97EF35CA2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1A3EF2-D50F-4ED2-B721-9298B73AF513}"/>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5013197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BF9C4B0-C5EB-4970-81D9-C9F6F56D9468}"/>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3" name="Footer Placeholder 2">
            <a:extLst>
              <a:ext uri="{FF2B5EF4-FFF2-40B4-BE49-F238E27FC236}">
                <a16:creationId xmlns:a16="http://schemas.microsoft.com/office/drawing/2014/main" id="{1C35EE75-EF81-4459-9038-1B73E0881B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E85E7A5-A26C-417E-B0D3-D04697A200CD}"/>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960289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BCF41-3E7D-43F4-8663-D98EA6400D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9FF8060-170E-4275-BD38-00DE0661C79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CD7B4FF-EEF6-4A5F-AEEC-32F96612523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C1BA1F-C3FD-4EC2-87BE-8E839022F566}"/>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6" name="Footer Placeholder 5">
            <a:extLst>
              <a:ext uri="{FF2B5EF4-FFF2-40B4-BE49-F238E27FC236}">
                <a16:creationId xmlns:a16="http://schemas.microsoft.com/office/drawing/2014/main" id="{23612D62-2410-4BB4-9F5A-F84EDF0792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6E7EA9-7427-4375-9303-02B015CFE7EE}"/>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3165896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EFCE6-BBD8-4341-A84B-6A69F9B006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EA6C832-C60F-4E4D-B88F-8EC31037BF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AF07B77-AFED-44EF-9311-B9C63A4FA8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B5D214-CAC8-49AF-B3D9-9BE434109CB4}"/>
              </a:ext>
            </a:extLst>
          </p:cNvPr>
          <p:cNvSpPr>
            <a:spLocks noGrp="1"/>
          </p:cNvSpPr>
          <p:nvPr>
            <p:ph type="dt" sz="half" idx="10"/>
          </p:nvPr>
        </p:nvSpPr>
        <p:spPr/>
        <p:txBody>
          <a:bodyPr/>
          <a:lstStyle/>
          <a:p>
            <a:fld id="{F1D02242-838D-4F4A-9DDB-A4F3FB535FD3}" type="datetimeFigureOut">
              <a:rPr lang="en-US" smtClean="0"/>
              <a:t>5/19/21</a:t>
            </a:fld>
            <a:endParaRPr lang="en-US"/>
          </a:p>
        </p:txBody>
      </p:sp>
      <p:sp>
        <p:nvSpPr>
          <p:cNvPr id="6" name="Footer Placeholder 5">
            <a:extLst>
              <a:ext uri="{FF2B5EF4-FFF2-40B4-BE49-F238E27FC236}">
                <a16:creationId xmlns:a16="http://schemas.microsoft.com/office/drawing/2014/main" id="{815E7AA3-B00D-4AAA-AB4A-DFB73610F3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994DFE5-4910-46BB-A6AE-43F6BE5C7A17}"/>
              </a:ext>
            </a:extLst>
          </p:cNvPr>
          <p:cNvSpPr>
            <a:spLocks noGrp="1"/>
          </p:cNvSpPr>
          <p:nvPr>
            <p:ph type="sldNum" sz="quarter" idx="12"/>
          </p:nvPr>
        </p:nvSpPr>
        <p:spPr/>
        <p:txBody>
          <a:bodyPr/>
          <a:lstStyle/>
          <a:p>
            <a:fld id="{CBA990CE-B708-4198-821A-9690E3B59A18}" type="slidenum">
              <a:rPr lang="en-US" smtClean="0"/>
              <a:t>‹#›</a:t>
            </a:fld>
            <a:endParaRPr lang="en-US"/>
          </a:p>
        </p:txBody>
      </p:sp>
    </p:spTree>
    <p:extLst>
      <p:ext uri="{BB962C8B-B14F-4D97-AF65-F5344CB8AC3E}">
        <p14:creationId xmlns:p14="http://schemas.microsoft.com/office/powerpoint/2010/main" val="2579292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7CCFFB-2AE0-450D-9F6B-11BBD96F0A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BB1B259-E74B-481A-AC4A-54A0B651E6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D870B5-B80F-4505-8016-D83E86DB6A3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02242-838D-4F4A-9DDB-A4F3FB535FD3}" type="datetimeFigureOut">
              <a:rPr lang="en-US" smtClean="0"/>
              <a:t>5/19/21</a:t>
            </a:fld>
            <a:endParaRPr lang="en-US"/>
          </a:p>
        </p:txBody>
      </p:sp>
      <p:sp>
        <p:nvSpPr>
          <p:cNvPr id="5" name="Footer Placeholder 4">
            <a:extLst>
              <a:ext uri="{FF2B5EF4-FFF2-40B4-BE49-F238E27FC236}">
                <a16:creationId xmlns:a16="http://schemas.microsoft.com/office/drawing/2014/main" id="{24440CF9-B86A-4308-9D19-B2A8480397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FE73717-E6EB-4188-B036-BC01003376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A990CE-B708-4198-821A-9690E3B59A18}" type="slidenum">
              <a:rPr lang="en-US" smtClean="0"/>
              <a:t>‹#›</a:t>
            </a:fld>
            <a:endParaRPr lang="en-US"/>
          </a:p>
        </p:txBody>
      </p:sp>
    </p:spTree>
    <p:extLst>
      <p:ext uri="{BB962C8B-B14F-4D97-AF65-F5344CB8AC3E}">
        <p14:creationId xmlns:p14="http://schemas.microsoft.com/office/powerpoint/2010/main" val="36635854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598B8-A14D-4946-B701-C94E7AA1CF81}"/>
              </a:ext>
            </a:extLst>
          </p:cNvPr>
          <p:cNvSpPr>
            <a:spLocks noGrp="1"/>
          </p:cNvSpPr>
          <p:nvPr>
            <p:ph type="ctrTitle"/>
          </p:nvPr>
        </p:nvSpPr>
        <p:spPr/>
        <p:txBody>
          <a:bodyPr>
            <a:normAutofit fontScale="90000"/>
          </a:bodyPr>
          <a:lstStyle/>
          <a:p>
            <a:r>
              <a:rPr lang="en-US" b="1" dirty="0"/>
              <a:t>Qualitative Research Proposal</a:t>
            </a:r>
            <a:br>
              <a:rPr lang="en-US" dirty="0"/>
            </a:br>
            <a:br>
              <a:rPr lang="en-US" dirty="0"/>
            </a:br>
            <a:r>
              <a:rPr lang="en-US" sz="2700" dirty="0"/>
              <a:t>First Generation College Students and Resilience at a 4-year university</a:t>
            </a:r>
          </a:p>
        </p:txBody>
      </p:sp>
      <p:sp>
        <p:nvSpPr>
          <p:cNvPr id="3" name="Subtitle 2">
            <a:extLst>
              <a:ext uri="{FF2B5EF4-FFF2-40B4-BE49-F238E27FC236}">
                <a16:creationId xmlns:a16="http://schemas.microsoft.com/office/drawing/2014/main" id="{6ECFD88C-EBEE-463A-A988-42360451888B}"/>
              </a:ext>
            </a:extLst>
          </p:cNvPr>
          <p:cNvSpPr>
            <a:spLocks noGrp="1"/>
          </p:cNvSpPr>
          <p:nvPr>
            <p:ph type="subTitle" idx="1"/>
          </p:nvPr>
        </p:nvSpPr>
        <p:spPr>
          <a:xfrm>
            <a:off x="1452880" y="4536758"/>
            <a:ext cx="9144000" cy="1655762"/>
          </a:xfrm>
        </p:spPr>
        <p:txBody>
          <a:bodyPr/>
          <a:lstStyle/>
          <a:p>
            <a:r>
              <a:rPr lang="en-US" dirty="0"/>
              <a:t>[add course prefix] 7860 – Survey of Research Methods</a:t>
            </a:r>
          </a:p>
          <a:p>
            <a:r>
              <a:rPr lang="en-US" dirty="0"/>
              <a:t>[enter learner name]</a:t>
            </a:r>
          </a:p>
        </p:txBody>
      </p:sp>
    </p:spTree>
    <p:extLst>
      <p:ext uri="{BB962C8B-B14F-4D97-AF65-F5344CB8AC3E}">
        <p14:creationId xmlns:p14="http://schemas.microsoft.com/office/powerpoint/2010/main" val="3138114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22B59EE-227E-41B1-97D1-41612075E9C4}"/>
              </a:ext>
            </a:extLst>
          </p:cNvPr>
          <p:cNvSpPr>
            <a:spLocks noGrp="1"/>
          </p:cNvSpPr>
          <p:nvPr>
            <p:ph type="title"/>
          </p:nvPr>
        </p:nvSpPr>
        <p:spPr/>
        <p:txBody>
          <a:bodyPr/>
          <a:lstStyle/>
          <a:p>
            <a:r>
              <a:rPr lang="en-US" b="1" dirty="0"/>
              <a:t>Assignment Instructions</a:t>
            </a:r>
          </a:p>
        </p:txBody>
      </p:sp>
      <p:sp>
        <p:nvSpPr>
          <p:cNvPr id="5" name="Content Placeholder 4">
            <a:extLst>
              <a:ext uri="{FF2B5EF4-FFF2-40B4-BE49-F238E27FC236}">
                <a16:creationId xmlns:a16="http://schemas.microsoft.com/office/drawing/2014/main" id="{C42B2553-1E6D-48FD-8A28-5839D44C18BA}"/>
              </a:ext>
            </a:extLst>
          </p:cNvPr>
          <p:cNvSpPr>
            <a:spLocks noGrp="1"/>
          </p:cNvSpPr>
          <p:nvPr>
            <p:ph idx="1"/>
          </p:nvPr>
        </p:nvSpPr>
        <p:spPr/>
        <p:txBody>
          <a:bodyPr>
            <a:normAutofit fontScale="85000" lnSpcReduction="20000"/>
          </a:bodyPr>
          <a:lstStyle/>
          <a:p>
            <a:pPr marL="0" indent="0">
              <a:buNone/>
            </a:pPr>
            <a:r>
              <a:rPr lang="en-US" dirty="0"/>
              <a:t>This assignment requires that you use what we have learned in class about the elements of research to produce a logical and sequential representation of a research plan in a short sentence outline form. The research topic you select should be aligned with the overall topic of first-generation college students and resilience. The template for your outline has been provided for you. Each slide has a major heading that focuses on each research plan component. The major headings are accompanied by subheadings that signal the main content areas where you will provide content to complete your research plan outline. You will complete a PowerPoint slide deck. You are not asked to provide a narrative or written term-style paper. Select a sub-topic that is aligned with first year college students and resilience and create a </a:t>
            </a:r>
            <a:r>
              <a:rPr lang="en-US" b="1" dirty="0"/>
              <a:t>qualitative</a:t>
            </a:r>
            <a:r>
              <a:rPr lang="en-US" dirty="0"/>
              <a:t> research outline that underscores the research topic you are proposing. Use the literature provided in u09a1 and the course text to support your statements. You may use additional scholarly sources to support the topic you select to demonstrate a need for the study you are proposing. Leave in the headings and subheadings provided.</a:t>
            </a:r>
          </a:p>
        </p:txBody>
      </p:sp>
    </p:spTree>
    <p:extLst>
      <p:ext uri="{BB962C8B-B14F-4D97-AF65-F5344CB8AC3E}">
        <p14:creationId xmlns:p14="http://schemas.microsoft.com/office/powerpoint/2010/main" val="2955582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C581E-47E0-4DF1-9712-299AD1D1AD8F}"/>
              </a:ext>
            </a:extLst>
          </p:cNvPr>
          <p:cNvSpPr>
            <a:spLocks noGrp="1"/>
          </p:cNvSpPr>
          <p:nvPr>
            <p:ph type="title"/>
          </p:nvPr>
        </p:nvSpPr>
        <p:spPr/>
        <p:txBody>
          <a:bodyPr/>
          <a:lstStyle/>
          <a:p>
            <a:r>
              <a:rPr lang="en-US" b="1" dirty="0"/>
              <a:t>Introduction</a:t>
            </a:r>
          </a:p>
        </p:txBody>
      </p:sp>
      <p:sp>
        <p:nvSpPr>
          <p:cNvPr id="3" name="Content Placeholder 2">
            <a:extLst>
              <a:ext uri="{FF2B5EF4-FFF2-40B4-BE49-F238E27FC236}">
                <a16:creationId xmlns:a16="http://schemas.microsoft.com/office/drawing/2014/main" id="{C3888712-F0B1-4287-821E-7A77C0499563}"/>
              </a:ext>
            </a:extLst>
          </p:cNvPr>
          <p:cNvSpPr>
            <a:spLocks noGrp="1"/>
          </p:cNvSpPr>
          <p:nvPr>
            <p:ph idx="1"/>
          </p:nvPr>
        </p:nvSpPr>
        <p:spPr>
          <a:xfrm>
            <a:off x="838200" y="1825625"/>
            <a:ext cx="10515600" cy="2827655"/>
          </a:xfrm>
        </p:spPr>
        <p:txBody>
          <a:bodyPr>
            <a:normAutofit/>
          </a:bodyPr>
          <a:lstStyle/>
          <a:p>
            <a:r>
              <a:rPr lang="en-US" dirty="0"/>
              <a:t>Statement of the Problem</a:t>
            </a:r>
          </a:p>
          <a:p>
            <a:pPr marL="457200" lvl="1" indent="0">
              <a:buNone/>
            </a:pPr>
            <a:endParaRPr lang="en-US" dirty="0"/>
          </a:p>
        </p:txBody>
      </p:sp>
    </p:spTree>
    <p:extLst>
      <p:ext uri="{BB962C8B-B14F-4D97-AF65-F5344CB8AC3E}">
        <p14:creationId xmlns:p14="http://schemas.microsoft.com/office/powerpoint/2010/main" val="32701791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CB63E7-5F3D-489A-820C-1DFDEC001477}"/>
              </a:ext>
            </a:extLst>
          </p:cNvPr>
          <p:cNvSpPr>
            <a:spLocks noGrp="1"/>
          </p:cNvSpPr>
          <p:nvPr>
            <p:ph type="title"/>
          </p:nvPr>
        </p:nvSpPr>
        <p:spPr/>
        <p:txBody>
          <a:bodyPr/>
          <a:lstStyle/>
          <a:p>
            <a:r>
              <a:rPr lang="en-US" b="1" dirty="0"/>
              <a:t>Introduction</a:t>
            </a:r>
            <a:r>
              <a:rPr lang="en-US" dirty="0"/>
              <a:t> </a:t>
            </a:r>
            <a:r>
              <a:rPr lang="en-US" b="1" dirty="0"/>
              <a:t>Continued</a:t>
            </a:r>
          </a:p>
        </p:txBody>
      </p:sp>
      <p:sp>
        <p:nvSpPr>
          <p:cNvPr id="3" name="Content Placeholder 2">
            <a:extLst>
              <a:ext uri="{FF2B5EF4-FFF2-40B4-BE49-F238E27FC236}">
                <a16:creationId xmlns:a16="http://schemas.microsoft.com/office/drawing/2014/main" id="{74479830-F8DA-47BA-A157-742B7F745D43}"/>
              </a:ext>
            </a:extLst>
          </p:cNvPr>
          <p:cNvSpPr>
            <a:spLocks noGrp="1"/>
          </p:cNvSpPr>
          <p:nvPr>
            <p:ph idx="1"/>
          </p:nvPr>
        </p:nvSpPr>
        <p:spPr>
          <a:xfrm>
            <a:off x="838200" y="1825625"/>
            <a:ext cx="10515600" cy="1760855"/>
          </a:xfrm>
        </p:spPr>
        <p:txBody>
          <a:bodyPr/>
          <a:lstStyle/>
          <a:p>
            <a:r>
              <a:rPr lang="en-US" dirty="0"/>
              <a:t>Purpose of the Study</a:t>
            </a:r>
          </a:p>
        </p:txBody>
      </p:sp>
      <p:sp>
        <p:nvSpPr>
          <p:cNvPr id="4" name="Content Placeholder 2">
            <a:extLst>
              <a:ext uri="{FF2B5EF4-FFF2-40B4-BE49-F238E27FC236}">
                <a16:creationId xmlns:a16="http://schemas.microsoft.com/office/drawing/2014/main" id="{8491A2CC-4A58-4EA2-A0CB-F6A5BB46CCC4}"/>
              </a:ext>
            </a:extLst>
          </p:cNvPr>
          <p:cNvSpPr txBox="1">
            <a:spLocks/>
          </p:cNvSpPr>
          <p:nvPr/>
        </p:nvSpPr>
        <p:spPr>
          <a:xfrm>
            <a:off x="838200" y="3708082"/>
            <a:ext cx="10515600" cy="176085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Research Question</a:t>
            </a:r>
          </a:p>
        </p:txBody>
      </p:sp>
    </p:spTree>
    <p:extLst>
      <p:ext uri="{BB962C8B-B14F-4D97-AF65-F5344CB8AC3E}">
        <p14:creationId xmlns:p14="http://schemas.microsoft.com/office/powerpoint/2010/main" val="7697530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03FD2-1A9A-423E-A4CE-3653D060DA1D}"/>
              </a:ext>
            </a:extLst>
          </p:cNvPr>
          <p:cNvSpPr>
            <a:spLocks noGrp="1"/>
          </p:cNvSpPr>
          <p:nvPr>
            <p:ph type="title"/>
          </p:nvPr>
        </p:nvSpPr>
        <p:spPr/>
        <p:txBody>
          <a:bodyPr/>
          <a:lstStyle/>
          <a:p>
            <a:r>
              <a:rPr lang="en-US" b="1" dirty="0"/>
              <a:t>Procedures</a:t>
            </a:r>
          </a:p>
        </p:txBody>
      </p:sp>
      <p:sp>
        <p:nvSpPr>
          <p:cNvPr id="3" name="Content Placeholder 2">
            <a:extLst>
              <a:ext uri="{FF2B5EF4-FFF2-40B4-BE49-F238E27FC236}">
                <a16:creationId xmlns:a16="http://schemas.microsoft.com/office/drawing/2014/main" id="{EDEDB050-E20C-4465-BA48-5A349A8449AE}"/>
              </a:ext>
            </a:extLst>
          </p:cNvPr>
          <p:cNvSpPr>
            <a:spLocks noGrp="1"/>
          </p:cNvSpPr>
          <p:nvPr>
            <p:ph idx="1"/>
          </p:nvPr>
        </p:nvSpPr>
        <p:spPr/>
        <p:txBody>
          <a:bodyPr/>
          <a:lstStyle/>
          <a:p>
            <a:r>
              <a:rPr lang="en-US" dirty="0"/>
              <a:t>Philosophical Assumptions or worldview</a:t>
            </a:r>
          </a:p>
          <a:p>
            <a:pPr lvl="1"/>
            <a:endParaRPr lang="en-US" dirty="0"/>
          </a:p>
          <a:p>
            <a:pPr lvl="1"/>
            <a:endParaRPr lang="en-US" dirty="0"/>
          </a:p>
          <a:p>
            <a:r>
              <a:rPr lang="en-US" dirty="0"/>
              <a:t>Qualitative Design</a:t>
            </a:r>
          </a:p>
          <a:p>
            <a:pPr lvl="1"/>
            <a:endParaRPr lang="en-US" dirty="0"/>
          </a:p>
          <a:p>
            <a:pPr lvl="1"/>
            <a:endParaRPr lang="en-US" dirty="0"/>
          </a:p>
          <a:p>
            <a:r>
              <a:rPr lang="en-US" dirty="0"/>
              <a:t>Role of the researcher</a:t>
            </a:r>
          </a:p>
          <a:p>
            <a:pPr lvl="1"/>
            <a:endParaRPr lang="en-US" dirty="0"/>
          </a:p>
        </p:txBody>
      </p:sp>
    </p:spTree>
    <p:extLst>
      <p:ext uri="{BB962C8B-B14F-4D97-AF65-F5344CB8AC3E}">
        <p14:creationId xmlns:p14="http://schemas.microsoft.com/office/powerpoint/2010/main" val="36615175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1242A2-406B-41FB-AF69-813CD25C9EDB}"/>
              </a:ext>
            </a:extLst>
          </p:cNvPr>
          <p:cNvSpPr>
            <a:spLocks noGrp="1"/>
          </p:cNvSpPr>
          <p:nvPr>
            <p:ph type="title"/>
          </p:nvPr>
        </p:nvSpPr>
        <p:spPr/>
        <p:txBody>
          <a:bodyPr/>
          <a:lstStyle/>
          <a:p>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id="{37CB9D49-BCD4-41CD-95DD-FF5DBEC4A826}"/>
              </a:ext>
            </a:extLst>
          </p:cNvPr>
          <p:cNvSpPr>
            <a:spLocks noGrp="1"/>
          </p:cNvSpPr>
          <p:nvPr>
            <p:ph idx="1"/>
          </p:nvPr>
        </p:nvSpPr>
        <p:spPr>
          <a:xfrm>
            <a:off x="838200" y="1825624"/>
            <a:ext cx="10515600" cy="4565015"/>
          </a:xfrm>
        </p:spPr>
        <p:txBody>
          <a:bodyPr/>
          <a:lstStyle/>
          <a:p>
            <a:r>
              <a:rPr lang="en-US" dirty="0"/>
              <a:t>Data Collection Procedures</a:t>
            </a:r>
          </a:p>
          <a:p>
            <a:endParaRPr lang="en-US" dirty="0"/>
          </a:p>
          <a:p>
            <a:endParaRPr lang="en-US" dirty="0"/>
          </a:p>
          <a:p>
            <a:r>
              <a:rPr lang="en-US" dirty="0"/>
              <a:t>Data Analysis Procedures</a:t>
            </a:r>
          </a:p>
          <a:p>
            <a:endParaRPr lang="en-US" dirty="0"/>
          </a:p>
          <a:p>
            <a:endParaRPr lang="en-US" dirty="0"/>
          </a:p>
          <a:p>
            <a:r>
              <a:rPr lang="en-US" dirty="0"/>
              <a:t>Strategies for Validating Findings</a:t>
            </a:r>
          </a:p>
          <a:p>
            <a:endParaRPr lang="en-US" dirty="0"/>
          </a:p>
          <a:p>
            <a:endParaRPr lang="en-US" dirty="0"/>
          </a:p>
        </p:txBody>
      </p:sp>
    </p:spTree>
    <p:extLst>
      <p:ext uri="{BB962C8B-B14F-4D97-AF65-F5344CB8AC3E}">
        <p14:creationId xmlns:p14="http://schemas.microsoft.com/office/powerpoint/2010/main" val="28510588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6BAFF-6680-4D95-972C-743C064B8FF6}"/>
              </a:ext>
            </a:extLst>
          </p:cNvPr>
          <p:cNvSpPr>
            <a:spLocks noGrp="1"/>
          </p:cNvSpPr>
          <p:nvPr>
            <p:ph type="title"/>
          </p:nvPr>
        </p:nvSpPr>
        <p:spPr/>
        <p:txBody>
          <a:bodyPr/>
          <a:lstStyle/>
          <a:p>
            <a:r>
              <a:rPr lang="en-US" b="1" dirty="0"/>
              <a:t>Procedures</a:t>
            </a:r>
            <a:r>
              <a:rPr lang="en-US" dirty="0"/>
              <a:t> </a:t>
            </a:r>
            <a:r>
              <a:rPr lang="en-US" b="1" dirty="0"/>
              <a:t>Continued</a:t>
            </a:r>
          </a:p>
        </p:txBody>
      </p:sp>
      <p:sp>
        <p:nvSpPr>
          <p:cNvPr id="3" name="Content Placeholder 2">
            <a:extLst>
              <a:ext uri="{FF2B5EF4-FFF2-40B4-BE49-F238E27FC236}">
                <a16:creationId xmlns:a16="http://schemas.microsoft.com/office/drawing/2014/main" id="{ECA091A1-8E1E-4271-825E-946538E01DB7}"/>
              </a:ext>
            </a:extLst>
          </p:cNvPr>
          <p:cNvSpPr>
            <a:spLocks noGrp="1"/>
          </p:cNvSpPr>
          <p:nvPr>
            <p:ph idx="1"/>
          </p:nvPr>
        </p:nvSpPr>
        <p:spPr>
          <a:xfrm>
            <a:off x="838200" y="1938972"/>
            <a:ext cx="10515600" cy="3718878"/>
          </a:xfrm>
        </p:spPr>
        <p:txBody>
          <a:bodyPr/>
          <a:lstStyle/>
          <a:p>
            <a:r>
              <a:rPr lang="en-US" dirty="0"/>
              <a:t>Population, sample, and participants</a:t>
            </a:r>
          </a:p>
          <a:p>
            <a:endParaRPr lang="en-US" dirty="0"/>
          </a:p>
          <a:p>
            <a:pPr marL="0" indent="0">
              <a:buNone/>
            </a:pPr>
            <a:endParaRPr lang="en-US" dirty="0"/>
          </a:p>
          <a:p>
            <a:r>
              <a:rPr lang="en-US" dirty="0"/>
              <a:t>Anticipated Ethical Issues</a:t>
            </a:r>
          </a:p>
          <a:p>
            <a:endParaRPr lang="en-US" dirty="0"/>
          </a:p>
          <a:p>
            <a:endParaRPr lang="en-US" dirty="0"/>
          </a:p>
        </p:txBody>
      </p:sp>
    </p:spTree>
    <p:extLst>
      <p:ext uri="{BB962C8B-B14F-4D97-AF65-F5344CB8AC3E}">
        <p14:creationId xmlns:p14="http://schemas.microsoft.com/office/powerpoint/2010/main" val="3714913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1D2B3-CEF6-4D0D-9E19-5E9014B03FA4}"/>
              </a:ext>
            </a:extLst>
          </p:cNvPr>
          <p:cNvSpPr>
            <a:spLocks noGrp="1"/>
          </p:cNvSpPr>
          <p:nvPr>
            <p:ph type="title"/>
          </p:nvPr>
        </p:nvSpPr>
        <p:spPr/>
        <p:txBody>
          <a:bodyPr/>
          <a:lstStyle/>
          <a:p>
            <a:r>
              <a:rPr lang="en-US" b="1" dirty="0"/>
              <a:t>Expected</a:t>
            </a:r>
            <a:r>
              <a:rPr lang="en-US" dirty="0"/>
              <a:t> </a:t>
            </a:r>
            <a:r>
              <a:rPr lang="en-US" b="1" dirty="0"/>
              <a:t>Findings</a:t>
            </a:r>
          </a:p>
        </p:txBody>
      </p:sp>
      <p:sp>
        <p:nvSpPr>
          <p:cNvPr id="3" name="Content Placeholder 2">
            <a:extLst>
              <a:ext uri="{FF2B5EF4-FFF2-40B4-BE49-F238E27FC236}">
                <a16:creationId xmlns:a16="http://schemas.microsoft.com/office/drawing/2014/main" id="{CC224893-999B-4C3B-9A4B-CFE24761A321}"/>
              </a:ext>
            </a:extLst>
          </p:cNvPr>
          <p:cNvSpPr>
            <a:spLocks noGrp="1"/>
          </p:cNvSpPr>
          <p:nvPr>
            <p:ph idx="1"/>
          </p:nvPr>
        </p:nvSpPr>
        <p:spPr/>
        <p:txBody>
          <a:bodyPr/>
          <a:lstStyle/>
          <a:p>
            <a:r>
              <a:rPr lang="en-US" dirty="0"/>
              <a:t>Use the literature provided to complete this assignment. Connect the literature findings to your proposed study. Also, link the significance of your study to the expected findings. [remove these instructions to add your content]</a:t>
            </a:r>
          </a:p>
        </p:txBody>
      </p:sp>
    </p:spTree>
    <p:extLst>
      <p:ext uri="{BB962C8B-B14F-4D97-AF65-F5344CB8AC3E}">
        <p14:creationId xmlns:p14="http://schemas.microsoft.com/office/powerpoint/2010/main" val="3751299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A6E34-0160-42A5-BA46-80BFCEEBB4A1}"/>
              </a:ext>
            </a:extLst>
          </p:cNvPr>
          <p:cNvSpPr>
            <a:spLocks noGrp="1"/>
          </p:cNvSpPr>
          <p:nvPr>
            <p:ph type="title"/>
          </p:nvPr>
        </p:nvSpPr>
        <p:spPr/>
        <p:txBody>
          <a:bodyPr/>
          <a:lstStyle/>
          <a:p>
            <a:r>
              <a:rPr lang="en-US" b="1" dirty="0"/>
              <a:t>References</a:t>
            </a:r>
          </a:p>
        </p:txBody>
      </p:sp>
      <p:sp>
        <p:nvSpPr>
          <p:cNvPr id="3" name="Content Placeholder 2">
            <a:extLst>
              <a:ext uri="{FF2B5EF4-FFF2-40B4-BE49-F238E27FC236}">
                <a16:creationId xmlns:a16="http://schemas.microsoft.com/office/drawing/2014/main" id="{A3090938-3A6A-4E69-8A96-9F50B5B04624}"/>
              </a:ext>
            </a:extLst>
          </p:cNvPr>
          <p:cNvSpPr>
            <a:spLocks noGrp="1"/>
          </p:cNvSpPr>
          <p:nvPr>
            <p:ph idx="1"/>
          </p:nvPr>
        </p:nvSpPr>
        <p:spPr/>
        <p:txBody>
          <a:bodyPr/>
          <a:lstStyle/>
          <a:p>
            <a:r>
              <a:rPr lang="en-US" dirty="0"/>
              <a:t>Follow APA guidelines for all in-text citations and this reference list. [remove these instructions to add your content]</a:t>
            </a:r>
          </a:p>
        </p:txBody>
      </p:sp>
    </p:spTree>
    <p:extLst>
      <p:ext uri="{BB962C8B-B14F-4D97-AF65-F5344CB8AC3E}">
        <p14:creationId xmlns:p14="http://schemas.microsoft.com/office/powerpoint/2010/main" val="30279128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TotalTime>
  <Words>343</Words>
  <Application>Microsoft Macintosh PowerPoint</Application>
  <PresentationFormat>Widescreen</PresentationFormat>
  <Paragraphs>35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Qualitative Research Proposal  First Generation College Students and Resilience at a 4-year university</vt:lpstr>
      <vt:lpstr>Assignment Instructions</vt:lpstr>
      <vt:lpstr>Introduction</vt:lpstr>
      <vt:lpstr>Introduction Continued</vt:lpstr>
      <vt:lpstr>Procedures</vt:lpstr>
      <vt:lpstr>Procedures Continued</vt:lpstr>
      <vt:lpstr>Procedures Continued</vt:lpstr>
      <vt:lpstr>Expected Findings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Qualitative Research Proposal  First Generation College Students and Resilience at a 4-year university</dc:title>
  <dc:creator>Anonymous</dc:creator>
  <cp:lastModifiedBy>Angela Bruch</cp:lastModifiedBy>
  <cp:revision>14</cp:revision>
  <dcterms:created xsi:type="dcterms:W3CDTF">2020-03-23T15:29:43Z</dcterms:created>
  <dcterms:modified xsi:type="dcterms:W3CDTF">2021-05-19T21:04:10Z</dcterms:modified>
</cp:coreProperties>
</file>